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70" r:id="rId4"/>
    <p:sldId id="260" r:id="rId5"/>
    <p:sldId id="262" r:id="rId6"/>
    <p:sldId id="264" r:id="rId7"/>
    <p:sldId id="265" r:id="rId8"/>
    <p:sldId id="266" r:id="rId9"/>
    <p:sldId id="271" r:id="rId10"/>
    <p:sldId id="267" r:id="rId11"/>
    <p:sldId id="272"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p:scale>
          <a:sx n="68" d="100"/>
          <a:sy n="68" d="100"/>
        </p:scale>
        <p:origin x="540" y="6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32763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1159124-D741-41A6-A70E-B4E720471C55}" type="datetimeFigureOut">
              <a:rPr lang="en-IN" smtClean="0"/>
              <a:t>14-05-2024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2339799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31083246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39775639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27091530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6368967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18651854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28664314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3596309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1206297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997189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1159124-D741-41A6-A70E-B4E720471C55}" type="datetimeFigureOut">
              <a:rPr lang="en-IN" smtClean="0"/>
              <a:t>14-05-2024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584230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1159124-D741-41A6-A70E-B4E720471C55}" type="datetimeFigureOut">
              <a:rPr lang="en-IN" smtClean="0"/>
              <a:t>14-05-2024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2215068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1488000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2611917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01159124-D741-41A6-A70E-B4E720471C55}" type="datetimeFigureOut">
              <a:rPr lang="en-IN" smtClean="0"/>
              <a:t>14-05-2024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426346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1159124-D741-41A6-A70E-B4E720471C55}" type="datetimeFigureOut">
              <a:rPr lang="en-IN" smtClean="0"/>
              <a:t>14-05-2024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2DD6FE5-5643-44EB-8C9A-ACF6C6519C3B}" type="slidenum">
              <a:rPr lang="en-IN" smtClean="0"/>
              <a:t>‹#›</a:t>
            </a:fld>
            <a:endParaRPr lang="en-IN"/>
          </a:p>
        </p:txBody>
      </p:sp>
    </p:spTree>
    <p:extLst>
      <p:ext uri="{BB962C8B-B14F-4D97-AF65-F5344CB8AC3E}">
        <p14:creationId xmlns:p14="http://schemas.microsoft.com/office/powerpoint/2010/main" val="33379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1159124-D741-41A6-A70E-B4E720471C55}" type="datetimeFigureOut">
              <a:rPr lang="en-IN" smtClean="0"/>
              <a:t>14-05-2024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2DD6FE5-5643-44EB-8C9A-ACF6C6519C3B}" type="slidenum">
              <a:rPr lang="en-IN" smtClean="0"/>
              <a:t>‹#›</a:t>
            </a:fld>
            <a:endParaRPr lang="en-IN"/>
          </a:p>
        </p:txBody>
      </p:sp>
    </p:spTree>
    <p:extLst>
      <p:ext uri="{BB962C8B-B14F-4D97-AF65-F5344CB8AC3E}">
        <p14:creationId xmlns:p14="http://schemas.microsoft.com/office/powerpoint/2010/main" val="2345328343"/>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studocu.com/in/document/dit-university/software-engineering/project-report-of-travel-and-tourism-management-system/54299421" TargetMode="External"/><Relationship Id="rId2" Type="http://schemas.openxmlformats.org/officeDocument/2006/relationships/hyperlink" Target="https://www.scribd.com/document/434577908/Toursim-Management-System-Tms-Project-Report" TargetMode="External"/><Relationship Id="rId1" Type="http://schemas.openxmlformats.org/officeDocument/2006/relationships/slideLayout" Target="../slideLayouts/slideLayout2.xml"/><Relationship Id="rId4" Type="http://schemas.openxmlformats.org/officeDocument/2006/relationships/hyperlink" Target="https://www.studocu.com/in/document/dit-university/software-engineering/travel-and-tourism-management-system-srs/38131242?origin=course-suggestion-1"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 y="1"/>
            <a:ext cx="11685180" cy="6858000"/>
          </a:xfrm>
        </p:spPr>
        <p:txBody>
          <a:bodyPr>
            <a:normAutofit lnSpcReduction="10000"/>
          </a:bodyPr>
          <a:lstStyle/>
          <a:p>
            <a:r>
              <a:rPr lang="en-US" sz="2600" dirty="0" smtClean="0">
                <a:solidFill>
                  <a:schemeClr val="bg1"/>
                </a:solidFill>
                <a:latin typeface="Times New Roman" panose="02020603050405020304" pitchFamily="18" charset="0"/>
                <a:cs typeface="Times New Roman" panose="02020603050405020304" pitchFamily="18" charset="0"/>
              </a:rPr>
              <a:t>          </a:t>
            </a:r>
          </a:p>
          <a:p>
            <a:r>
              <a:rPr lang="en-US" sz="2600" dirty="0" smtClean="0">
                <a:solidFill>
                  <a:schemeClr val="bg1"/>
                </a:solidFill>
                <a:latin typeface="Times New Roman" panose="02020603050405020304" pitchFamily="18" charset="0"/>
                <a:cs typeface="Times New Roman" panose="02020603050405020304" pitchFamily="18" charset="0"/>
              </a:rPr>
              <a:t>                             TOURISM MANAGEMENT SYSTEM</a:t>
            </a:r>
          </a:p>
          <a:p>
            <a:r>
              <a:rPr lang="en-US" sz="2600" dirty="0">
                <a:solidFill>
                  <a:schemeClr val="bg1"/>
                </a:solidFill>
                <a:latin typeface="Times New Roman" panose="02020603050405020304" pitchFamily="18" charset="0"/>
                <a:cs typeface="Times New Roman" panose="02020603050405020304" pitchFamily="18" charset="0"/>
              </a:rPr>
              <a:t> </a:t>
            </a:r>
            <a:r>
              <a:rPr lang="en-US" sz="2600" dirty="0" smtClean="0">
                <a:solidFill>
                  <a:schemeClr val="bg1"/>
                </a:solidFill>
                <a:latin typeface="Times New Roman" panose="02020603050405020304" pitchFamily="18" charset="0"/>
                <a:cs typeface="Times New Roman" panose="02020603050405020304" pitchFamily="18" charset="0"/>
              </a:rPr>
              <a:t>               GRAPHIC ERA DEMMED UNIVERSITY, DEHRADUN</a:t>
            </a:r>
            <a:endParaRPr lang="en-US" sz="3500" dirty="0" smtClean="0">
              <a:latin typeface="Bahnschrift SemiBold" panose="020B0502040204020203" pitchFamily="34" charset="0"/>
            </a:endParaRPr>
          </a:p>
          <a:p>
            <a:r>
              <a:rPr lang="en-US" sz="3500" dirty="0" smtClean="0">
                <a:solidFill>
                  <a:schemeClr val="bg1"/>
                </a:solidFill>
                <a:latin typeface="Bahnschrift SemiBold" panose="020B0502040204020203" pitchFamily="34" charset="0"/>
              </a:rPr>
              <a:t>                          </a:t>
            </a:r>
          </a:p>
          <a:p>
            <a:r>
              <a:rPr lang="en-US" sz="3500" dirty="0">
                <a:solidFill>
                  <a:schemeClr val="bg1"/>
                </a:solidFill>
                <a:latin typeface="Bahnschrift SemiBold" panose="020B0502040204020203" pitchFamily="34" charset="0"/>
              </a:rPr>
              <a:t> </a:t>
            </a:r>
            <a:r>
              <a:rPr lang="en-US" sz="3500" dirty="0" smtClean="0">
                <a:solidFill>
                  <a:schemeClr val="bg1"/>
                </a:solidFill>
                <a:latin typeface="Bahnschrift SemiBold" panose="020B0502040204020203" pitchFamily="34" charset="0"/>
              </a:rPr>
              <a:t>                          </a:t>
            </a:r>
            <a:r>
              <a:rPr lang="en-US" dirty="0" smtClean="0">
                <a:solidFill>
                  <a:schemeClr val="bg1"/>
                </a:solidFill>
                <a:latin typeface="Times New Roman" panose="02020603050405020304" pitchFamily="18" charset="0"/>
                <a:cs typeface="Times New Roman" panose="02020603050405020304" pitchFamily="18" charset="0"/>
              </a:rPr>
              <a:t>BACHELOR OF TECHNOLOGY</a:t>
            </a:r>
          </a:p>
          <a:p>
            <a:r>
              <a:rPr lang="en-US" dirty="0">
                <a:solidFill>
                  <a:schemeClr val="bg1"/>
                </a:solidFill>
                <a:latin typeface="Times New Roman" panose="02020603050405020304" pitchFamily="18" charset="0"/>
                <a:cs typeface="Times New Roman" panose="02020603050405020304" pitchFamily="18" charset="0"/>
              </a:rPr>
              <a:t> </a:t>
            </a:r>
            <a:r>
              <a:rPr lang="en-US" dirty="0" smtClean="0">
                <a:solidFill>
                  <a:schemeClr val="bg1"/>
                </a:solidFill>
                <a:latin typeface="Times New Roman" panose="02020603050405020304" pitchFamily="18" charset="0"/>
                <a:cs typeface="Times New Roman" panose="02020603050405020304" pitchFamily="18" charset="0"/>
              </a:rPr>
              <a:t>                                                                           IN</a:t>
            </a:r>
          </a:p>
          <a:p>
            <a:r>
              <a:rPr lang="en-US" dirty="0">
                <a:solidFill>
                  <a:schemeClr val="bg1"/>
                </a:solidFill>
                <a:latin typeface="Times New Roman" panose="02020603050405020304" pitchFamily="18" charset="0"/>
                <a:cs typeface="Times New Roman" panose="02020603050405020304" pitchFamily="18" charset="0"/>
              </a:rPr>
              <a:t> </a:t>
            </a:r>
            <a:r>
              <a:rPr lang="en-US" dirty="0" smtClean="0">
                <a:solidFill>
                  <a:schemeClr val="bg1"/>
                </a:solidFill>
                <a:latin typeface="Times New Roman" panose="02020603050405020304" pitchFamily="18" charset="0"/>
                <a:cs typeface="Times New Roman" panose="02020603050405020304" pitchFamily="18" charset="0"/>
              </a:rPr>
              <a:t>                                            COMPUTER SCIENCE &amp; ENGINEERING</a:t>
            </a:r>
            <a:r>
              <a:rPr lang="en-US" dirty="0" smtClean="0">
                <a:solidFill>
                  <a:schemeClr val="bg1"/>
                </a:solidFill>
              </a:rPr>
              <a:t>                                           </a:t>
            </a:r>
          </a:p>
          <a:p>
            <a:endParaRPr lang="en-US" dirty="0"/>
          </a:p>
          <a:p>
            <a:endParaRPr lang="en-US" dirty="0" smtClean="0"/>
          </a:p>
          <a:p>
            <a:endParaRPr lang="en-US" dirty="0" smtClean="0"/>
          </a:p>
          <a:p>
            <a:endParaRPr lang="en-US" dirty="0"/>
          </a:p>
          <a:p>
            <a:endParaRPr lang="en-US" dirty="0" smtClean="0"/>
          </a:p>
          <a:p>
            <a:r>
              <a:rPr lang="en-US" sz="1800" dirty="0" smtClean="0">
                <a:solidFill>
                  <a:schemeClr val="bg1"/>
                </a:solidFill>
                <a:latin typeface="Artifakt Element Book" panose="020B0503050000020004" pitchFamily="34" charset="0"/>
                <a:ea typeface="Artifakt Element Book" panose="020B0503050000020004" pitchFamily="34" charset="0"/>
              </a:rPr>
              <a:t>SUBMITTED </a:t>
            </a:r>
            <a:r>
              <a:rPr lang="en-US" sz="1800" dirty="0" smtClean="0">
                <a:solidFill>
                  <a:schemeClr val="bg1"/>
                </a:solidFill>
                <a:latin typeface="Artifakt Element Book" panose="020B0503050000020004" pitchFamily="34" charset="0"/>
                <a:ea typeface="Artifakt Element Book" panose="020B0503050000020004" pitchFamily="34" charset="0"/>
              </a:rPr>
              <a:t>BY:PRASHASTI CHAUHAN</a:t>
            </a:r>
            <a:endParaRPr lang="en-US" sz="1800" dirty="0" smtClean="0">
              <a:solidFill>
                <a:schemeClr val="bg1"/>
              </a:solidFill>
              <a:latin typeface="Artifakt Element Book" panose="020B0503050000020004" pitchFamily="34" charset="0"/>
              <a:ea typeface="Artifakt Element Book" panose="020B0503050000020004" pitchFamily="34" charset="0"/>
            </a:endParaRPr>
          </a:p>
          <a:p>
            <a:r>
              <a:rPr lang="en-US" sz="1800" dirty="0" smtClean="0">
                <a:solidFill>
                  <a:schemeClr val="bg1"/>
                </a:solidFill>
                <a:latin typeface="Artifakt Element Book" panose="020B0503050000020004" pitchFamily="34" charset="0"/>
                <a:ea typeface="Artifakt Element Book" panose="020B0503050000020004" pitchFamily="34" charset="0"/>
              </a:rPr>
              <a:t>UNIVERSITY ROLL NO.: </a:t>
            </a:r>
            <a:r>
              <a:rPr lang="en-US" sz="1800" dirty="0" smtClean="0">
                <a:solidFill>
                  <a:schemeClr val="bg1"/>
                </a:solidFill>
                <a:latin typeface="Artifakt Element Book" panose="020B0503050000020004" pitchFamily="34" charset="0"/>
                <a:ea typeface="Artifakt Element Book" panose="020B0503050000020004" pitchFamily="34" charset="0"/>
              </a:rPr>
              <a:t>2019005</a:t>
            </a:r>
            <a:endParaRPr lang="en-US" sz="1800" dirty="0" smtClean="0">
              <a:solidFill>
                <a:schemeClr val="bg1"/>
              </a:solidFill>
              <a:latin typeface="Artifakt Element Book" panose="020B0503050000020004" pitchFamily="34" charset="0"/>
              <a:ea typeface="Artifakt Element Book" panose="020B0503050000020004" pitchFamily="34" charset="0"/>
            </a:endParaRPr>
          </a:p>
          <a:p>
            <a:r>
              <a:rPr lang="en-US" sz="1800" dirty="0" smtClean="0">
                <a:solidFill>
                  <a:schemeClr val="bg1"/>
                </a:solidFill>
                <a:latin typeface="Artifakt Element Book" panose="020B0503050000020004" pitchFamily="34" charset="0"/>
                <a:ea typeface="Artifakt Element Book" panose="020B0503050000020004" pitchFamily="34" charset="0"/>
              </a:rPr>
              <a:t>MENTOR NAME:Mr. PRAMOD MEHRA</a:t>
            </a:r>
          </a:p>
        </p:txBody>
      </p:sp>
    </p:spTree>
    <p:extLst>
      <p:ext uri="{BB962C8B-B14F-4D97-AF65-F5344CB8AC3E}">
        <p14:creationId xmlns:p14="http://schemas.microsoft.com/office/powerpoint/2010/main" val="24587047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0"/>
            <a:ext cx="9404723" cy="1228299"/>
          </a:xfrm>
        </p:spPr>
        <p:txBody>
          <a:bodyPr/>
          <a:lstStyle/>
          <a:p>
            <a:pPr algn="ctr"/>
            <a:r>
              <a:rPr lang="en-US" sz="4000" dirty="0" smtClean="0">
                <a:solidFill>
                  <a:schemeClr val="bg1"/>
                </a:solidFill>
                <a:latin typeface="Algerian" panose="04020705040A02060702" pitchFamily="82" charset="0"/>
              </a:rPr>
              <a:t>     TOURISM MANAGEMENT SYSTEM</a:t>
            </a:r>
            <a:endParaRPr lang="en-IN" sz="2800" dirty="0"/>
          </a:p>
        </p:txBody>
      </p:sp>
      <p:sp>
        <p:nvSpPr>
          <p:cNvPr id="3" name="Content Placeholder 2"/>
          <p:cNvSpPr>
            <a:spLocks noGrp="1"/>
          </p:cNvSpPr>
          <p:nvPr>
            <p:ph idx="1"/>
          </p:nvPr>
        </p:nvSpPr>
        <p:spPr>
          <a:xfrm>
            <a:off x="0" y="1228300"/>
            <a:ext cx="12192000" cy="5629700"/>
          </a:xfrm>
        </p:spPr>
        <p:txBody>
          <a:bodyPr>
            <a:normAutofit/>
          </a:bodyPr>
          <a:lstStyle/>
          <a:p>
            <a:pPr marL="0" indent="0">
              <a:buNone/>
            </a:pPr>
            <a:r>
              <a:rPr lang="en-US" sz="2800" u="sng" dirty="0" smtClean="0">
                <a:solidFill>
                  <a:schemeClr val="bg1"/>
                </a:solidFill>
                <a:latin typeface="Algerian" panose="04020705040A02060702" pitchFamily="82" charset="0"/>
              </a:rPr>
              <a:t>CONCLUSIN :-</a:t>
            </a:r>
          </a:p>
          <a:p>
            <a:pPr>
              <a:buFont typeface="Wingdings" panose="05000000000000000000" pitchFamily="2" charset="2"/>
              <a:buChar char="q"/>
            </a:pPr>
            <a:r>
              <a:rPr lang="en-US" sz="2800" u="sng" dirty="0" smtClean="0">
                <a:solidFill>
                  <a:schemeClr val="bg1"/>
                </a:solidFill>
                <a:latin typeface="Algerian" panose="04020705040A02060702" pitchFamily="82" charset="0"/>
              </a:rPr>
              <a:t>CONCLUSION:</a:t>
            </a:r>
          </a:p>
          <a:p>
            <a:r>
              <a:rPr lang="en-US" dirty="0" smtClean="0">
                <a:solidFill>
                  <a:schemeClr val="bg1"/>
                </a:solidFill>
                <a:latin typeface="Times New Roman" panose="02020603050405020304" pitchFamily="18" charset="0"/>
                <a:cs typeface="Times New Roman" panose="02020603050405020304" pitchFamily="18" charset="0"/>
              </a:rPr>
              <a:t>Travelers </a:t>
            </a:r>
            <a:r>
              <a:rPr lang="en-US" dirty="0">
                <a:solidFill>
                  <a:schemeClr val="bg1"/>
                </a:solidFill>
                <a:latin typeface="Times New Roman" panose="02020603050405020304" pitchFamily="18" charset="0"/>
                <a:cs typeface="Times New Roman" panose="02020603050405020304" pitchFamily="18" charset="0"/>
              </a:rPr>
              <a:t>continue to seek authentic experiences. The tools they use to research and book these experiences are constantly changing due to innovations in technology. Destinations are also challenged by limited financial resources and strong competition for tourist dollars from other iconic and even lesser known locations. The </a:t>
            </a:r>
            <a:r>
              <a:rPr lang="en-US" dirty="0" smtClean="0">
                <a:solidFill>
                  <a:schemeClr val="bg1"/>
                </a:solidFill>
                <a:latin typeface="Times New Roman" panose="02020603050405020304" pitchFamily="18" charset="0"/>
                <a:cs typeface="Times New Roman" panose="02020603050405020304" pitchFamily="18" charset="0"/>
              </a:rPr>
              <a:t>personalization </a:t>
            </a:r>
            <a:r>
              <a:rPr lang="en-US" dirty="0">
                <a:solidFill>
                  <a:schemeClr val="bg1"/>
                </a:solidFill>
                <a:latin typeface="Times New Roman" panose="02020603050405020304" pitchFamily="18" charset="0"/>
                <a:cs typeface="Times New Roman" panose="02020603050405020304" pitchFamily="18" charset="0"/>
              </a:rPr>
              <a:t>of travel suggests that independent travel will have a stronger presence than group travel, however, we must always consider the type of </a:t>
            </a:r>
            <a:r>
              <a:rPr lang="en-US" dirty="0" smtClean="0">
                <a:solidFill>
                  <a:schemeClr val="bg1"/>
                </a:solidFill>
                <a:latin typeface="Times New Roman" panose="02020603050405020304" pitchFamily="18" charset="0"/>
                <a:cs typeface="Times New Roman" panose="02020603050405020304" pitchFamily="18" charset="0"/>
              </a:rPr>
              <a:t>traveler. </a:t>
            </a:r>
            <a:r>
              <a:rPr lang="en-US" dirty="0">
                <a:solidFill>
                  <a:schemeClr val="bg1"/>
                </a:solidFill>
                <a:latin typeface="Times New Roman" panose="02020603050405020304" pitchFamily="18" charset="0"/>
                <a:cs typeface="Times New Roman" panose="02020603050405020304" pitchFamily="18" charset="0"/>
              </a:rPr>
              <a:t>The travel services sector is being forced to innovate at a startling rate.</a:t>
            </a:r>
          </a:p>
          <a:p>
            <a:r>
              <a:rPr lang="en-US" dirty="0">
                <a:solidFill>
                  <a:schemeClr val="bg1"/>
                </a:solidFill>
                <a:latin typeface="Times New Roman" panose="02020603050405020304" pitchFamily="18" charset="0"/>
                <a:cs typeface="Times New Roman" panose="02020603050405020304" pitchFamily="18" charset="0"/>
              </a:rPr>
              <a:t>In the past, face to face consultations with a travel agent was paramount for booking both leisure and business travel. Technology and global circumstances, such as pandemics, financial collapses, and terrorism, have put pressure on tourism and travel services. With the development of OTAs and emerging and disruptive technologies, the travel services landscape is constantly changing.</a:t>
            </a:r>
          </a:p>
          <a:p>
            <a:pPr marL="0" indent="0">
              <a:buNone/>
            </a:pPr>
            <a:endParaRPr lang="en-US" sz="2800" u="sng" dirty="0" smtClean="0">
              <a:solidFill>
                <a:schemeClr val="bg1"/>
              </a:solidFill>
              <a:latin typeface="Algerian" panose="04020705040A02060702" pitchFamily="82" charset="0"/>
            </a:endParaRPr>
          </a:p>
        </p:txBody>
      </p:sp>
    </p:spTree>
    <p:extLst>
      <p:ext uri="{BB962C8B-B14F-4D97-AF65-F5344CB8AC3E}">
        <p14:creationId xmlns:p14="http://schemas.microsoft.com/office/powerpoint/2010/main" val="24845054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solidFill>
                  <a:schemeClr val="bg1"/>
                </a:solidFill>
                <a:latin typeface="Algerian" panose="04020705040A02060702" pitchFamily="82" charset="0"/>
              </a:rPr>
              <a:t>     TOURISM </a:t>
            </a:r>
            <a:r>
              <a:rPr lang="en-US" sz="4400" dirty="0">
                <a:solidFill>
                  <a:schemeClr val="bg1"/>
                </a:solidFill>
                <a:latin typeface="Algerian" panose="04020705040A02060702" pitchFamily="82" charset="0"/>
              </a:rPr>
              <a:t>MANAGEMENT SYSTEM</a:t>
            </a:r>
            <a:endParaRPr lang="en-IN" dirty="0"/>
          </a:p>
        </p:txBody>
      </p:sp>
      <p:sp>
        <p:nvSpPr>
          <p:cNvPr id="3" name="Content Placeholder 2"/>
          <p:cNvSpPr>
            <a:spLocks noGrp="1"/>
          </p:cNvSpPr>
          <p:nvPr>
            <p:ph idx="1"/>
          </p:nvPr>
        </p:nvSpPr>
        <p:spPr>
          <a:xfrm>
            <a:off x="0" y="1517716"/>
            <a:ext cx="12192000" cy="5340284"/>
          </a:xfrm>
        </p:spPr>
        <p:txBody>
          <a:bodyPr/>
          <a:lstStyle/>
          <a:p>
            <a:r>
              <a:rPr lang="en-US" dirty="0" smtClean="0">
                <a:solidFill>
                  <a:schemeClr val="bg1"/>
                </a:solidFill>
              </a:rPr>
              <a:t>REFERENCES:</a:t>
            </a:r>
            <a:endParaRPr lang="en-IN" dirty="0">
              <a:solidFill>
                <a:schemeClr val="bg1"/>
              </a:solidFill>
            </a:endParaRPr>
          </a:p>
          <a:p>
            <a:pPr lvl="0"/>
            <a:r>
              <a:rPr lang="en-US" u="sng" dirty="0">
                <a:hlinkClick r:id="rId2"/>
              </a:rPr>
              <a:t>https://</a:t>
            </a:r>
            <a:r>
              <a:rPr lang="en-US" u="sng" dirty="0" smtClean="0">
                <a:hlinkClick r:id="rId2"/>
              </a:rPr>
              <a:t>www.scribd.com/document/434577908/Toursim-Management-System-Tms-Project-Report</a:t>
            </a:r>
            <a:endParaRPr lang="en-IN" dirty="0"/>
          </a:p>
          <a:p>
            <a:pPr lvl="0"/>
            <a:r>
              <a:rPr lang="en-US" u="sng" dirty="0">
                <a:hlinkClick r:id="rId3"/>
              </a:rPr>
              <a:t>https://www.studocu.com/in/document/dit-university/software-engineering/project-report-of-travel-and-tourism-management-system/54299421</a:t>
            </a:r>
            <a:endParaRPr lang="en-IN" dirty="0"/>
          </a:p>
          <a:p>
            <a:pPr lvl="0"/>
            <a:r>
              <a:rPr lang="en-US" u="sng" dirty="0" smtClean="0">
                <a:hlinkClick r:id="rId4"/>
              </a:rPr>
              <a:t>https</a:t>
            </a:r>
            <a:r>
              <a:rPr lang="en-US" u="sng" dirty="0">
                <a:hlinkClick r:id="rId4"/>
              </a:rPr>
              <a:t>://</a:t>
            </a:r>
            <a:r>
              <a:rPr lang="en-US" u="sng" dirty="0" smtClean="0">
                <a:hlinkClick r:id="rId4"/>
              </a:rPr>
              <a:t>www.studocu.com/in/document/dit-university/software-engineering/travel-and-tourism-management-system-srs/38131242?origin=course-suggestion-1</a:t>
            </a:r>
            <a:endParaRPr lang="en-IN" dirty="0"/>
          </a:p>
          <a:p>
            <a:pPr lvl="0"/>
            <a:r>
              <a:rPr lang="en-US" dirty="0"/>
              <a:t>https://www.slideshare.net/slideshow/tour-management-system/108701001</a:t>
            </a:r>
            <a:endParaRPr lang="en-IN" dirty="0"/>
          </a:p>
          <a:p>
            <a:endParaRPr lang="en-IN" dirty="0">
              <a:solidFill>
                <a:schemeClr val="bg1"/>
              </a:solidFill>
            </a:endParaRPr>
          </a:p>
        </p:txBody>
      </p:sp>
    </p:spTree>
    <p:extLst>
      <p:ext uri="{BB962C8B-B14F-4D97-AF65-F5344CB8AC3E}">
        <p14:creationId xmlns:p14="http://schemas.microsoft.com/office/powerpoint/2010/main" val="1556646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2800" dirty="0" smtClean="0">
                <a:solidFill>
                  <a:schemeClr val="bg1"/>
                </a:solidFill>
                <a:latin typeface="Algerian" panose="04020705040A02060702" pitchFamily="82" charset="0"/>
              </a:rPr>
              <a:t>       TOURISM MANAGEMET SYSTEM</a:t>
            </a:r>
            <a:endParaRPr lang="en-IN" sz="2800" dirty="0"/>
          </a:p>
        </p:txBody>
      </p:sp>
      <p:sp>
        <p:nvSpPr>
          <p:cNvPr id="3" name="Content Placeholder 2"/>
          <p:cNvSpPr>
            <a:spLocks noGrp="1"/>
          </p:cNvSpPr>
          <p:nvPr>
            <p:ph idx="1"/>
          </p:nvPr>
        </p:nvSpPr>
        <p:spPr/>
        <p:txBody>
          <a:bodyPr>
            <a:normAutofit/>
          </a:bodyPr>
          <a:lstStyle/>
          <a:p>
            <a:endParaRPr lang="en-US" dirty="0" smtClean="0"/>
          </a:p>
          <a:p>
            <a:endParaRPr lang="en-US" dirty="0"/>
          </a:p>
          <a:p>
            <a:pPr marL="0" indent="0">
              <a:buNone/>
            </a:pPr>
            <a:r>
              <a:rPr lang="en-US" sz="4400" b="1" dirty="0" smtClean="0">
                <a:solidFill>
                  <a:schemeClr val="bg1"/>
                </a:solidFill>
                <a:latin typeface="Algerian" panose="04020705040A02060702" pitchFamily="82" charset="0"/>
              </a:rPr>
              <a:t>                  THANK YOU</a:t>
            </a:r>
          </a:p>
          <a:p>
            <a:endParaRPr lang="en-US" dirty="0"/>
          </a:p>
          <a:p>
            <a:endParaRPr lang="en-US" dirty="0" smtClean="0"/>
          </a:p>
          <a:p>
            <a:endParaRPr lang="en-US" dirty="0"/>
          </a:p>
          <a:p>
            <a:endParaRPr lang="en-US" dirty="0" smtClean="0"/>
          </a:p>
          <a:p>
            <a:endParaRPr lang="en-US" dirty="0"/>
          </a:p>
          <a:p>
            <a:endParaRPr lang="en-US" dirty="0" smtClean="0"/>
          </a:p>
        </p:txBody>
      </p:sp>
    </p:spTree>
    <p:extLst>
      <p:ext uri="{BB962C8B-B14F-4D97-AF65-F5344CB8AC3E}">
        <p14:creationId xmlns:p14="http://schemas.microsoft.com/office/powerpoint/2010/main" val="36109524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4552" y="1"/>
            <a:ext cx="10515600" cy="1265274"/>
          </a:xfrm>
        </p:spPr>
        <p:txBody>
          <a:bodyPr/>
          <a:lstStyle/>
          <a:p>
            <a:r>
              <a:rPr lang="en-US" sz="4400" dirty="0" smtClean="0">
                <a:solidFill>
                  <a:schemeClr val="bg1"/>
                </a:solidFill>
                <a:latin typeface="Algerian" panose="04020705040A02060702" pitchFamily="82" charset="0"/>
              </a:rPr>
              <a:t>      </a:t>
            </a:r>
            <a:r>
              <a:rPr lang="en-US" sz="2400" dirty="0">
                <a:solidFill>
                  <a:schemeClr val="bg1"/>
                </a:solidFill>
                <a:latin typeface="Algerian" panose="04020705040A02060702" pitchFamily="82" charset="0"/>
              </a:rPr>
              <a:t> </a:t>
            </a:r>
            <a:r>
              <a:rPr lang="en-US" sz="2400" dirty="0" smtClean="0">
                <a:solidFill>
                  <a:schemeClr val="bg1"/>
                </a:solidFill>
                <a:latin typeface="Algerian" panose="04020705040A02060702" pitchFamily="82" charset="0"/>
              </a:rPr>
              <a:t>                      TOURISM MANAGEMENT SYSTEM</a:t>
            </a:r>
            <a:endParaRPr lang="en-IN" sz="2400" dirty="0">
              <a:solidFill>
                <a:schemeClr val="bg1"/>
              </a:solidFill>
              <a:latin typeface="Algerian" panose="04020705040A02060702" pitchFamily="82" charset="0"/>
            </a:endParaRPr>
          </a:p>
        </p:txBody>
      </p:sp>
      <p:sp>
        <p:nvSpPr>
          <p:cNvPr id="3" name="Content Placeholder 2"/>
          <p:cNvSpPr>
            <a:spLocks noGrp="1"/>
          </p:cNvSpPr>
          <p:nvPr>
            <p:ph idx="1"/>
          </p:nvPr>
        </p:nvSpPr>
        <p:spPr>
          <a:xfrm>
            <a:off x="0" y="510363"/>
            <a:ext cx="12192000" cy="6347637"/>
          </a:xfrm>
        </p:spPr>
        <p:txBody>
          <a:bodyPr>
            <a:normAutofit/>
          </a:bodyPr>
          <a:lstStyle/>
          <a:p>
            <a:pPr marL="0" indent="0">
              <a:buNone/>
            </a:pPr>
            <a:endParaRPr lang="en-GB" sz="2800" u="sng" dirty="0" smtClean="0">
              <a:solidFill>
                <a:schemeClr val="bg1"/>
              </a:solidFill>
              <a:latin typeface="Algerian" panose="04020705040A02060702" pitchFamily="82" charset="0"/>
              <a:cs typeface="Times New Roman" panose="02020603050405020304" pitchFamily="18" charset="0"/>
            </a:endParaRPr>
          </a:p>
          <a:p>
            <a:pPr marL="0" indent="0">
              <a:buNone/>
            </a:pPr>
            <a:r>
              <a:rPr lang="en-GB" sz="2800" u="sng" dirty="0" smtClean="0">
                <a:solidFill>
                  <a:schemeClr val="bg1"/>
                </a:solidFill>
                <a:latin typeface="Algerian" panose="04020705040A02060702" pitchFamily="82" charset="0"/>
                <a:cs typeface="Times New Roman" panose="02020603050405020304" pitchFamily="18" charset="0"/>
              </a:rPr>
              <a:t>INTRODUCTION:-</a:t>
            </a:r>
            <a:endParaRPr lang="en-GB" sz="2800" u="sng" dirty="0">
              <a:solidFill>
                <a:schemeClr val="bg1"/>
              </a:solidFill>
              <a:latin typeface="Algerian" panose="04020705040A02060702" pitchFamily="82" charset="0"/>
              <a:cs typeface="Times New Roman" panose="02020603050405020304" pitchFamily="18" charset="0"/>
            </a:endParaRPr>
          </a:p>
          <a:p>
            <a:r>
              <a:rPr lang="en-US" sz="1700" dirty="0">
                <a:solidFill>
                  <a:schemeClr val="bg1"/>
                </a:solidFill>
                <a:latin typeface="Times New Roman" panose="02020603050405020304" pitchFamily="18" charset="0"/>
                <a:cs typeface="Times New Roman" panose="02020603050405020304" pitchFamily="18" charset="0"/>
              </a:rPr>
              <a:t>The main objective of the Travels and Tourism Management System is to manage the details of Customer, Hotel Booking, Cancellation and Tourism places. It manages all the information about Users, Hotel, Packages etc. The project is totally built at administrative end and thus only the administrator is guaranteed the access to the backend database. The purpose of this project is to build an application program to reduce the manual work for managing Tourists, Booking, Places </a:t>
            </a:r>
            <a:r>
              <a:rPr lang="en-US" sz="1700" dirty="0" smtClean="0">
                <a:solidFill>
                  <a:schemeClr val="bg1"/>
                </a:solidFill>
                <a:latin typeface="Times New Roman" panose="02020603050405020304" pitchFamily="18" charset="0"/>
                <a:cs typeface="Times New Roman" panose="02020603050405020304" pitchFamily="18" charset="0"/>
              </a:rPr>
              <a:t>etc.  This </a:t>
            </a:r>
            <a:r>
              <a:rPr lang="en-US" sz="1700" dirty="0">
                <a:solidFill>
                  <a:schemeClr val="bg1"/>
                </a:solidFill>
                <a:latin typeface="Times New Roman" panose="02020603050405020304" pitchFamily="18" charset="0"/>
                <a:cs typeface="Times New Roman" panose="02020603050405020304" pitchFamily="18" charset="0"/>
              </a:rPr>
              <a:t>application will help in accessing the information related to the travel to the particular destination with great ease. The users can track the information related to their tours with great ease through this application. The travel agency information can also be obtained through this application.</a:t>
            </a:r>
            <a:endParaRPr lang="en-IN" sz="1700" dirty="0">
              <a:solidFill>
                <a:schemeClr val="bg1"/>
              </a:solidFill>
              <a:latin typeface="Times New Roman" panose="02020603050405020304" pitchFamily="18" charset="0"/>
              <a:cs typeface="Times New Roman" panose="02020603050405020304" pitchFamily="18" charset="0"/>
            </a:endParaRPr>
          </a:p>
          <a:p>
            <a:r>
              <a:rPr lang="en-US" sz="1700" dirty="0">
                <a:solidFill>
                  <a:schemeClr val="bg1"/>
                </a:solidFill>
                <a:latin typeface="Times New Roman" panose="02020603050405020304" pitchFamily="18" charset="0"/>
                <a:cs typeface="Times New Roman" panose="02020603050405020304" pitchFamily="18" charset="0"/>
              </a:rPr>
              <a:t>Through   this   system, the   propose   system   is   highly   automated   and   makes   the   travelling activities much easier and flexible. The user can get the very right information at the very right time. This system will include all the necessary fields which are required during online reservation time. This system will be easy to use and can be used by any person. The basic idea behind this project is to save data in a central database which can be accessed by any authorize person to get information and saves time and burden which are being faced by their customers.  </a:t>
            </a:r>
            <a:endParaRPr lang="en-IN" sz="1700" dirty="0">
              <a:solidFill>
                <a:schemeClr val="bg1"/>
              </a:solidFill>
              <a:latin typeface="Times New Roman" panose="02020603050405020304" pitchFamily="18" charset="0"/>
              <a:cs typeface="Times New Roman" panose="02020603050405020304" pitchFamily="18" charset="0"/>
            </a:endParaRPr>
          </a:p>
          <a:p>
            <a:r>
              <a:rPr lang="en-US" sz="1700" dirty="0">
                <a:solidFill>
                  <a:schemeClr val="bg1"/>
                </a:solidFill>
                <a:latin typeface="Times New Roman" panose="02020603050405020304" pitchFamily="18" charset="0"/>
                <a:cs typeface="Times New Roman" panose="02020603050405020304" pitchFamily="18" charset="0"/>
              </a:rPr>
              <a:t>Administrator can access and modify the information stored in the database of this system, this includes adding and updating   of details, and it will give accurate information and simplifies manual   work   and   also   it   minimizes   the   documentation   related   work.   Provides   up   to   date information. Finally booking confirmation notification will be send to the users.</a:t>
            </a:r>
            <a:endParaRPr lang="en-IN" sz="1700" dirty="0">
              <a:solidFill>
                <a:schemeClr val="bg1"/>
              </a:solidFill>
              <a:latin typeface="Times New Roman" panose="02020603050405020304" pitchFamily="18" charset="0"/>
              <a:cs typeface="Times New Roman" panose="02020603050405020304" pitchFamily="18" charset="0"/>
            </a:endParaRPr>
          </a:p>
          <a:p>
            <a:r>
              <a:rPr lang="en-US" sz="1700" dirty="0">
                <a:solidFill>
                  <a:schemeClr val="bg1"/>
                </a:solidFill>
                <a:latin typeface="Times New Roman" panose="02020603050405020304" pitchFamily="18" charset="0"/>
                <a:cs typeface="Times New Roman" panose="02020603050405020304" pitchFamily="18" charset="0"/>
              </a:rPr>
              <a:t>Tourists can register by providing personal details, make new reservation and book only one hotel and package and can make cancellation.</a:t>
            </a:r>
            <a:endParaRPr lang="en-IN" sz="1700" dirty="0">
              <a:solidFill>
                <a:schemeClr val="bg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US" sz="1800" dirty="0" smtClean="0">
              <a:solidFill>
                <a:schemeClr val="bg1"/>
              </a:solidFill>
              <a:latin typeface="Times New Roman" panose="02020603050405020304" pitchFamily="18" charset="0"/>
              <a:cs typeface="Times New Roman" panose="02020603050405020304" pitchFamily="18" charset="0"/>
            </a:endParaRPr>
          </a:p>
          <a:p>
            <a:pPr marL="0" indent="0">
              <a:buNone/>
            </a:pPr>
            <a:endParaRPr lang="en-IN" sz="2400" dirty="0">
              <a:solidFill>
                <a:schemeClr val="bg1"/>
              </a:solidFill>
            </a:endParaRPr>
          </a:p>
        </p:txBody>
      </p:sp>
    </p:spTree>
    <p:extLst>
      <p:ext uri="{BB962C8B-B14F-4D97-AF65-F5344CB8AC3E}">
        <p14:creationId xmlns:p14="http://schemas.microsoft.com/office/powerpoint/2010/main" val="5946450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9394" y="0"/>
            <a:ext cx="9404723" cy="1041991"/>
          </a:xfrm>
        </p:spPr>
        <p:txBody>
          <a:bodyPr/>
          <a:lstStyle/>
          <a:p>
            <a:pPr algn="ctr"/>
            <a:r>
              <a:rPr lang="en-US" sz="2800" dirty="0">
                <a:solidFill>
                  <a:schemeClr val="bg1"/>
                </a:solidFill>
                <a:latin typeface="Algerian" panose="04020705040A02060702" pitchFamily="82" charset="0"/>
              </a:rPr>
              <a:t>TOURISM MANAGEMENT SYSTEM</a:t>
            </a:r>
            <a:endParaRPr lang="en-IN" sz="2800" dirty="0">
              <a:solidFill>
                <a:schemeClr val="bg1"/>
              </a:solidFill>
              <a:latin typeface="Algerian" panose="04020705040A02060702" pitchFamily="82" charset="0"/>
            </a:endParaRPr>
          </a:p>
        </p:txBody>
      </p:sp>
      <p:sp>
        <p:nvSpPr>
          <p:cNvPr id="3" name="Content Placeholder 2"/>
          <p:cNvSpPr>
            <a:spLocks noGrp="1"/>
          </p:cNvSpPr>
          <p:nvPr>
            <p:ph idx="1"/>
          </p:nvPr>
        </p:nvSpPr>
        <p:spPr>
          <a:xfrm>
            <a:off x="0" y="1041990"/>
            <a:ext cx="12192000" cy="5816009"/>
          </a:xfrm>
        </p:spPr>
        <p:txBody>
          <a:bodyPr>
            <a:normAutofit/>
          </a:bodyPr>
          <a:lstStyle/>
          <a:p>
            <a:r>
              <a:rPr lang="en-US" dirty="0" smtClean="0">
                <a:solidFill>
                  <a:schemeClr val="bg1"/>
                </a:solidFill>
                <a:latin typeface="Algerian" panose="04020705040A02060702" pitchFamily="82" charset="0"/>
              </a:rPr>
              <a:t>OBJECTIVE:</a:t>
            </a:r>
            <a:endParaRPr lang="en-IN" sz="1400" dirty="0"/>
          </a:p>
          <a:p>
            <a:pPr lvl="0"/>
            <a:r>
              <a:rPr lang="en-US" sz="1600" dirty="0">
                <a:solidFill>
                  <a:schemeClr val="bg1"/>
                </a:solidFill>
                <a:latin typeface="Times New Roman" panose="02020603050405020304" pitchFamily="18" charset="0"/>
                <a:cs typeface="Times New Roman" panose="02020603050405020304" pitchFamily="18" charset="0"/>
              </a:rPr>
              <a:t>The objective of the project is to develop a system that automates the processes and activities of a travel and tourism agency.</a:t>
            </a:r>
            <a:endParaRPr lang="en-IN" sz="1600" dirty="0">
              <a:solidFill>
                <a:schemeClr val="bg1"/>
              </a:solidFill>
              <a:latin typeface="Times New Roman" panose="02020603050405020304" pitchFamily="18" charset="0"/>
              <a:cs typeface="Times New Roman" panose="02020603050405020304" pitchFamily="18" charset="0"/>
            </a:endParaRPr>
          </a:p>
          <a:p>
            <a:pPr lvl="0"/>
            <a:r>
              <a:rPr lang="en-US" sz="1600" dirty="0">
                <a:solidFill>
                  <a:schemeClr val="bg1"/>
                </a:solidFill>
                <a:latin typeface="Times New Roman" panose="02020603050405020304" pitchFamily="18" charset="0"/>
                <a:cs typeface="Times New Roman" panose="02020603050405020304" pitchFamily="18" charset="0"/>
              </a:rPr>
              <a:t>The purpose is to design a system using which one can perform all operations related to traveling and sight-seeing</a:t>
            </a:r>
            <a:r>
              <a:rPr lang="en-US" sz="1600" dirty="0" smtClean="0">
                <a:solidFill>
                  <a:schemeClr val="bg1"/>
                </a:solidFill>
                <a:latin typeface="Times New Roman" panose="02020603050405020304" pitchFamily="18" charset="0"/>
                <a:cs typeface="Times New Roman" panose="02020603050405020304" pitchFamily="18" charset="0"/>
              </a:rPr>
              <a:t>.   </a:t>
            </a:r>
            <a:endParaRPr lang="en-IN" sz="1600" dirty="0">
              <a:solidFill>
                <a:schemeClr val="bg1"/>
              </a:solidFill>
              <a:latin typeface="Times New Roman" panose="02020603050405020304" pitchFamily="18" charset="0"/>
              <a:cs typeface="Times New Roman" panose="02020603050405020304" pitchFamily="18" charset="0"/>
            </a:endParaRPr>
          </a:p>
          <a:p>
            <a:pPr lvl="1"/>
            <a:r>
              <a:rPr lang="en-US" sz="1600" b="1" dirty="0">
                <a:solidFill>
                  <a:schemeClr val="bg1"/>
                </a:solidFill>
                <a:latin typeface="Times New Roman" panose="02020603050405020304" pitchFamily="18" charset="0"/>
                <a:cs typeface="Times New Roman" panose="02020603050405020304" pitchFamily="18" charset="0"/>
              </a:rPr>
              <a:t>Existing System</a:t>
            </a:r>
            <a:endParaRPr lang="en-IN" sz="1600" dirty="0">
              <a:solidFill>
                <a:schemeClr val="bg1"/>
              </a:solidFill>
              <a:latin typeface="Times New Roman" panose="02020603050405020304" pitchFamily="18" charset="0"/>
              <a:cs typeface="Times New Roman" panose="02020603050405020304" pitchFamily="18" charset="0"/>
            </a:endParaRPr>
          </a:p>
          <a:p>
            <a:pPr lvl="0"/>
            <a:r>
              <a:rPr lang="en-US" sz="1600" dirty="0">
                <a:solidFill>
                  <a:schemeClr val="bg1"/>
                </a:solidFill>
                <a:latin typeface="Times New Roman" panose="02020603050405020304" pitchFamily="18" charset="0"/>
                <a:cs typeface="Times New Roman" panose="02020603050405020304" pitchFamily="18" charset="0"/>
              </a:rPr>
              <a:t>In the present system a customer has to approach various agencies to find details of places and to book tickets.    </a:t>
            </a:r>
            <a:endParaRPr lang="en-IN" sz="1600" dirty="0">
              <a:solidFill>
                <a:schemeClr val="bg1"/>
              </a:solidFill>
              <a:latin typeface="Times New Roman" panose="02020603050405020304" pitchFamily="18" charset="0"/>
              <a:cs typeface="Times New Roman" panose="02020603050405020304" pitchFamily="18" charset="0"/>
            </a:endParaRPr>
          </a:p>
          <a:p>
            <a:pPr lvl="0"/>
            <a:r>
              <a:rPr lang="en-US" sz="1600" dirty="0">
                <a:solidFill>
                  <a:schemeClr val="bg1"/>
                </a:solidFill>
                <a:latin typeface="Times New Roman" panose="02020603050405020304" pitchFamily="18" charset="0"/>
                <a:cs typeface="Times New Roman" panose="02020603050405020304" pitchFamily="18" charset="0"/>
              </a:rPr>
              <a:t>This often requires a lot of time and effort.  </a:t>
            </a:r>
            <a:endParaRPr lang="en-IN" sz="1600" dirty="0">
              <a:solidFill>
                <a:schemeClr val="bg1"/>
              </a:solidFill>
              <a:latin typeface="Times New Roman" panose="02020603050405020304" pitchFamily="18" charset="0"/>
              <a:cs typeface="Times New Roman" panose="02020603050405020304" pitchFamily="18" charset="0"/>
            </a:endParaRPr>
          </a:p>
          <a:p>
            <a:pPr lvl="0"/>
            <a:r>
              <a:rPr lang="en-US" sz="1600" dirty="0">
                <a:solidFill>
                  <a:schemeClr val="bg1"/>
                </a:solidFill>
                <a:latin typeface="Times New Roman" panose="02020603050405020304" pitchFamily="18" charset="0"/>
                <a:cs typeface="Times New Roman" panose="02020603050405020304" pitchFamily="18" charset="0"/>
              </a:rPr>
              <a:t>A customer may not get the desired information from these offices and often the customer may be misguided.  </a:t>
            </a:r>
            <a:endParaRPr lang="en-IN" sz="1600" dirty="0">
              <a:solidFill>
                <a:schemeClr val="bg1"/>
              </a:solidFill>
              <a:latin typeface="Times New Roman" panose="02020603050405020304" pitchFamily="18" charset="0"/>
              <a:cs typeface="Times New Roman" panose="02020603050405020304" pitchFamily="18" charset="0"/>
            </a:endParaRPr>
          </a:p>
          <a:p>
            <a:pPr lvl="0"/>
            <a:r>
              <a:rPr lang="en-US" sz="1600" dirty="0">
                <a:solidFill>
                  <a:schemeClr val="bg1"/>
                </a:solidFill>
                <a:latin typeface="Times New Roman" panose="02020603050405020304" pitchFamily="18" charset="0"/>
                <a:cs typeface="Times New Roman" panose="02020603050405020304" pitchFamily="18" charset="0"/>
              </a:rPr>
              <a:t>It is tedious for a customer to plan a particular journey and have it executed properly</a:t>
            </a:r>
            <a:r>
              <a:rPr lang="en-US" sz="1600" dirty="0" smtClean="0">
                <a:solidFill>
                  <a:schemeClr val="bg1"/>
                </a:solidFill>
                <a:latin typeface="Times New Roman" panose="02020603050405020304" pitchFamily="18" charset="0"/>
                <a:cs typeface="Times New Roman" panose="02020603050405020304" pitchFamily="18" charset="0"/>
              </a:rPr>
              <a:t>.</a:t>
            </a:r>
            <a:r>
              <a:rPr lang="en-US" sz="1600" dirty="0">
                <a:solidFill>
                  <a:schemeClr val="bg1"/>
                </a:solidFill>
                <a:latin typeface="Times New Roman" panose="02020603050405020304" pitchFamily="18" charset="0"/>
                <a:cs typeface="Times New Roman" panose="02020603050405020304" pitchFamily="18" charset="0"/>
              </a:rPr>
              <a:t> </a:t>
            </a:r>
            <a:endParaRPr lang="en-IN" sz="1600" dirty="0">
              <a:solidFill>
                <a:schemeClr val="bg1"/>
              </a:solidFill>
              <a:latin typeface="Times New Roman" panose="02020603050405020304" pitchFamily="18" charset="0"/>
              <a:cs typeface="Times New Roman" panose="02020603050405020304" pitchFamily="18" charset="0"/>
            </a:endParaRPr>
          </a:p>
          <a:p>
            <a:pPr lvl="1"/>
            <a:r>
              <a:rPr lang="en-US" sz="1600" b="1" dirty="0">
                <a:solidFill>
                  <a:schemeClr val="bg1"/>
                </a:solidFill>
                <a:latin typeface="Times New Roman" panose="02020603050405020304" pitchFamily="18" charset="0"/>
                <a:cs typeface="Times New Roman" panose="02020603050405020304" pitchFamily="18" charset="0"/>
              </a:rPr>
              <a:t>Proposed System</a:t>
            </a:r>
            <a:endParaRPr lang="en-IN" sz="1600" dirty="0">
              <a:solidFill>
                <a:schemeClr val="bg1"/>
              </a:solidFill>
              <a:latin typeface="Times New Roman" panose="02020603050405020304" pitchFamily="18" charset="0"/>
              <a:cs typeface="Times New Roman" panose="02020603050405020304" pitchFamily="18" charset="0"/>
            </a:endParaRPr>
          </a:p>
          <a:p>
            <a:pPr lvl="0"/>
            <a:r>
              <a:rPr lang="en-US" sz="1600" dirty="0">
                <a:solidFill>
                  <a:schemeClr val="bg1"/>
                </a:solidFill>
                <a:latin typeface="Times New Roman" panose="02020603050405020304" pitchFamily="18" charset="0"/>
                <a:cs typeface="Times New Roman" panose="02020603050405020304" pitchFamily="18" charset="0"/>
              </a:rPr>
              <a:t>The proposed system is a web based application and maintains a centralized repository of all related information. </a:t>
            </a:r>
            <a:endParaRPr lang="en-IN" sz="1600" dirty="0">
              <a:solidFill>
                <a:schemeClr val="bg1"/>
              </a:solidFill>
              <a:latin typeface="Times New Roman" panose="02020603050405020304" pitchFamily="18" charset="0"/>
              <a:cs typeface="Times New Roman" panose="02020603050405020304" pitchFamily="18" charset="0"/>
            </a:endParaRPr>
          </a:p>
          <a:p>
            <a:pPr lvl="0"/>
            <a:r>
              <a:rPr lang="en-US" sz="1600" dirty="0">
                <a:solidFill>
                  <a:schemeClr val="bg1"/>
                </a:solidFill>
                <a:latin typeface="Times New Roman" panose="02020603050405020304" pitchFamily="18" charset="0"/>
                <a:cs typeface="Times New Roman" panose="02020603050405020304" pitchFamily="18" charset="0"/>
              </a:rPr>
              <a:t> The system allows one to easily access the relevant information and make necessary travel arrangements. </a:t>
            </a:r>
            <a:endParaRPr lang="en-IN" sz="1600" dirty="0">
              <a:solidFill>
                <a:schemeClr val="bg1"/>
              </a:solidFill>
              <a:latin typeface="Times New Roman" panose="02020603050405020304" pitchFamily="18" charset="0"/>
              <a:cs typeface="Times New Roman" panose="02020603050405020304" pitchFamily="18" charset="0"/>
            </a:endParaRPr>
          </a:p>
          <a:p>
            <a:pPr lvl="0"/>
            <a:r>
              <a:rPr lang="en-US" sz="1600" dirty="0">
                <a:solidFill>
                  <a:schemeClr val="bg1"/>
                </a:solidFill>
                <a:latin typeface="Times New Roman" panose="02020603050405020304" pitchFamily="18" charset="0"/>
                <a:cs typeface="Times New Roman" panose="02020603050405020304" pitchFamily="18" charset="0"/>
              </a:rPr>
              <a:t>Users can decide about places they want to visit and make bookings online for travel and accommodation.</a:t>
            </a:r>
            <a:endParaRPr lang="en-IN" sz="1600" dirty="0">
              <a:solidFill>
                <a:schemeClr val="bg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IN"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9853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0"/>
            <a:ext cx="10654235" cy="999460"/>
          </a:xfrm>
        </p:spPr>
        <p:txBody>
          <a:bodyPr/>
          <a:lstStyle/>
          <a:p>
            <a:pPr algn="ctr"/>
            <a:r>
              <a:rPr lang="en-US" sz="2800" dirty="0" smtClean="0">
                <a:solidFill>
                  <a:schemeClr val="bg1"/>
                </a:solidFill>
                <a:latin typeface="Algerian" panose="04020705040A02060702" pitchFamily="82" charset="0"/>
              </a:rPr>
              <a:t> TOURISM MANAGEMENT SYSTEM</a:t>
            </a:r>
            <a:endParaRPr lang="en-IN" sz="2800" dirty="0"/>
          </a:p>
        </p:txBody>
      </p:sp>
      <p:sp>
        <p:nvSpPr>
          <p:cNvPr id="3" name="Content Placeholder 2"/>
          <p:cNvSpPr>
            <a:spLocks noGrp="1"/>
          </p:cNvSpPr>
          <p:nvPr>
            <p:ph idx="1"/>
          </p:nvPr>
        </p:nvSpPr>
        <p:spPr>
          <a:xfrm>
            <a:off x="0" y="839972"/>
            <a:ext cx="12192000" cy="6018028"/>
          </a:xfrm>
        </p:spPr>
        <p:txBody>
          <a:bodyPr>
            <a:normAutofit/>
          </a:bodyPr>
          <a:lstStyle/>
          <a:p>
            <a:pPr marL="0" indent="0">
              <a:buNone/>
            </a:pPr>
            <a:r>
              <a:rPr lang="en-US" sz="2400" u="sng" dirty="0">
                <a:solidFill>
                  <a:schemeClr val="bg1"/>
                </a:solidFill>
                <a:latin typeface="Algerian" panose="04020705040A02060702" pitchFamily="82" charset="0"/>
              </a:rPr>
              <a:t> </a:t>
            </a:r>
            <a:r>
              <a:rPr lang="en-US" sz="2400" u="sng" dirty="0" smtClean="0">
                <a:solidFill>
                  <a:schemeClr val="bg1"/>
                </a:solidFill>
                <a:latin typeface="Algerian" panose="04020705040A02060702" pitchFamily="82" charset="0"/>
              </a:rPr>
              <a:t>PROBLEM STATEMENT:-</a:t>
            </a:r>
          </a:p>
          <a:p>
            <a:pPr marL="0" indent="0">
              <a:buNone/>
            </a:pPr>
            <a:r>
              <a:rPr lang="en-US" b="1" dirty="0">
                <a:solidFill>
                  <a:schemeClr val="bg1"/>
                </a:solidFill>
                <a:latin typeface="Times New Roman" panose="02020603050405020304" pitchFamily="18" charset="0"/>
                <a:cs typeface="Times New Roman" panose="02020603050405020304" pitchFamily="18" charset="0"/>
              </a:rPr>
              <a:t>Problem Scenario</a:t>
            </a:r>
            <a:r>
              <a:rPr lang="en-US" b="1" dirty="0" smtClean="0">
                <a:solidFill>
                  <a:schemeClr val="bg1"/>
                </a:solidFill>
                <a:latin typeface="Times New Roman" panose="02020603050405020304" pitchFamily="18" charset="0"/>
                <a:cs typeface="Times New Roman" panose="02020603050405020304" pitchFamily="18" charset="0"/>
              </a:rPr>
              <a:t>:</a:t>
            </a:r>
          </a:p>
          <a:p>
            <a:r>
              <a:rPr lang="en-US" sz="1800" dirty="0" smtClean="0">
                <a:solidFill>
                  <a:schemeClr val="bg1"/>
                </a:solidFill>
                <a:latin typeface="Times New Roman" panose="02020603050405020304" pitchFamily="18" charset="0"/>
                <a:cs typeface="Times New Roman" panose="02020603050405020304" pitchFamily="18" charset="0"/>
              </a:rPr>
              <a:t>In </a:t>
            </a:r>
            <a:r>
              <a:rPr lang="en-US" sz="1800" dirty="0">
                <a:solidFill>
                  <a:schemeClr val="bg1"/>
                </a:solidFill>
                <a:latin typeface="Times New Roman" panose="02020603050405020304" pitchFamily="18" charset="0"/>
                <a:cs typeface="Times New Roman" panose="02020603050405020304" pitchFamily="18" charset="0"/>
              </a:rPr>
              <a:t>olden days people wishes to go for tours like temples, historical monuments, refreshment places one has to go to railway station or bus station and book tickets by standing in long queues which wastes people time and energy. People face problems like residence, food etc. they may face problem with language in case of long tours. Online tourism will reduce all this hectic </a:t>
            </a:r>
            <a:r>
              <a:rPr lang="en-US" sz="1800" dirty="0" smtClean="0">
                <a:solidFill>
                  <a:schemeClr val="bg1"/>
                </a:solidFill>
                <a:latin typeface="Times New Roman" panose="02020603050405020304" pitchFamily="18" charset="0"/>
                <a:cs typeface="Times New Roman" panose="02020603050405020304" pitchFamily="18" charset="0"/>
              </a:rPr>
              <a:t>tasks.</a:t>
            </a:r>
          </a:p>
          <a:p>
            <a:pPr marL="0" indent="0">
              <a:buNone/>
            </a:pPr>
            <a:r>
              <a:rPr lang="en-US" b="1" dirty="0">
                <a:solidFill>
                  <a:schemeClr val="bg1"/>
                </a:solidFill>
                <a:latin typeface="Times New Roman" panose="02020603050405020304" pitchFamily="18" charset="0"/>
                <a:cs typeface="Times New Roman" panose="02020603050405020304" pitchFamily="18" charset="0"/>
              </a:rPr>
              <a:t>Proposed Solution</a:t>
            </a:r>
            <a:r>
              <a:rPr lang="en-US" b="1" dirty="0" smtClean="0">
                <a:solidFill>
                  <a:schemeClr val="bg1"/>
                </a:solidFill>
                <a:latin typeface="Times New Roman" panose="02020603050405020304" pitchFamily="18" charset="0"/>
                <a:cs typeface="Times New Roman" panose="02020603050405020304" pitchFamily="18" charset="0"/>
              </a:rPr>
              <a:t>:</a:t>
            </a:r>
          </a:p>
          <a:p>
            <a:r>
              <a:rPr lang="en-US" sz="1800" dirty="0" smtClean="0">
                <a:solidFill>
                  <a:schemeClr val="bg1"/>
                </a:solidFill>
                <a:latin typeface="Times New Roman" panose="02020603050405020304" pitchFamily="18" charset="0"/>
                <a:cs typeface="Times New Roman" panose="02020603050405020304" pitchFamily="18" charset="0"/>
              </a:rPr>
              <a:t>Online </a:t>
            </a:r>
            <a:r>
              <a:rPr lang="en-US" sz="1800" dirty="0">
                <a:solidFill>
                  <a:schemeClr val="bg1"/>
                </a:solidFill>
                <a:latin typeface="Times New Roman" panose="02020603050405020304" pitchFamily="18" charset="0"/>
                <a:cs typeface="Times New Roman" panose="02020603050405020304" pitchFamily="18" charset="0"/>
              </a:rPr>
              <a:t>tourism concept is introduced to reduce wastage of energy and time of people. People can search different places and historical spots. One can know about the tourism places in and around a particular place or city. The user can just search places and view packages provided. If he is satisfied with the package he can give his details and pay the amount and book the tour. The user can also search his or her tour status and can cancel reservation. The travel staff will book bus and hotel tickets. Once user pays amount, the system maintains the tour information and user information of particular user. User details are protected by the system by validating user accounts.1) </a:t>
            </a:r>
            <a:r>
              <a:rPr lang="en-US" sz="1800" dirty="0" err="1">
                <a:solidFill>
                  <a:schemeClr val="bg1"/>
                </a:solidFill>
                <a:latin typeface="Times New Roman" panose="02020603050405020304" pitchFamily="18" charset="0"/>
                <a:cs typeface="Times New Roman" panose="02020603050405020304" pitchFamily="18" charset="0"/>
              </a:rPr>
              <a:t>Scarching</a:t>
            </a:r>
            <a:r>
              <a:rPr lang="en-US" sz="1800" dirty="0">
                <a:solidFill>
                  <a:schemeClr val="bg1"/>
                </a:solidFill>
                <a:latin typeface="Times New Roman" panose="02020603050405020304" pitchFamily="18" charset="0"/>
                <a:cs typeface="Times New Roman" panose="02020603050405020304" pitchFamily="18" charset="0"/>
              </a:rPr>
              <a:t> package2) Book tour3) View status4) Cancel reservation</a:t>
            </a:r>
            <a:endParaRPr lang="en-US" sz="1800" dirty="0" smtClean="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89444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
            <a:ext cx="9404723" cy="988828"/>
          </a:xfrm>
        </p:spPr>
        <p:txBody>
          <a:bodyPr/>
          <a:lstStyle/>
          <a:p>
            <a:pPr algn="ctr"/>
            <a:r>
              <a:rPr lang="en-US" sz="2800" dirty="0">
                <a:solidFill>
                  <a:schemeClr val="bg1"/>
                </a:solidFill>
                <a:latin typeface="Algerian" panose="04020705040A02060702" pitchFamily="82" charset="0"/>
              </a:rPr>
              <a:t>TOURISM MANAGEMENT SYSTEM</a:t>
            </a:r>
            <a:endParaRPr lang="en-IN" sz="2800" dirty="0"/>
          </a:p>
        </p:txBody>
      </p:sp>
      <p:sp>
        <p:nvSpPr>
          <p:cNvPr id="3" name="Content Placeholder 2"/>
          <p:cNvSpPr>
            <a:spLocks noGrp="1"/>
          </p:cNvSpPr>
          <p:nvPr>
            <p:ph idx="1"/>
          </p:nvPr>
        </p:nvSpPr>
        <p:spPr>
          <a:xfrm>
            <a:off x="0" y="914400"/>
            <a:ext cx="12192000" cy="5943600"/>
          </a:xfrm>
        </p:spPr>
        <p:txBody>
          <a:bodyPr>
            <a:normAutofit fontScale="55000" lnSpcReduction="20000"/>
          </a:bodyPr>
          <a:lstStyle/>
          <a:p>
            <a:pPr marL="0" indent="0">
              <a:buNone/>
            </a:pPr>
            <a:r>
              <a:rPr lang="en-US" sz="2800" u="sng" dirty="0">
                <a:solidFill>
                  <a:schemeClr val="bg1"/>
                </a:solidFill>
                <a:latin typeface="Algerian" panose="04020705040A02060702" pitchFamily="82" charset="0"/>
              </a:rPr>
              <a:t>METHODOLOGY</a:t>
            </a:r>
            <a:r>
              <a:rPr lang="en-US" sz="2800" u="sng" dirty="0" smtClean="0">
                <a:solidFill>
                  <a:schemeClr val="bg1"/>
                </a:solidFill>
                <a:latin typeface="Algerian" panose="04020705040A02060702" pitchFamily="82" charset="0"/>
              </a:rPr>
              <a:t>:-</a:t>
            </a:r>
          </a:p>
          <a:p>
            <a:pPr marL="0" indent="0">
              <a:buNone/>
            </a:pPr>
            <a:r>
              <a:rPr lang="en-US" sz="2600" dirty="0">
                <a:solidFill>
                  <a:schemeClr val="bg1"/>
                </a:solidFill>
                <a:latin typeface="Times New Roman" panose="02020603050405020304" pitchFamily="18" charset="0"/>
                <a:cs typeface="Times New Roman" panose="02020603050405020304" pitchFamily="18" charset="0"/>
              </a:rPr>
              <a:t>The Tour and Travel Management System is a web based application. The main purpose of "Tours and Travels Management System" is to provide a convenient and easy way for a customer to book hotels, flight, train and bus for tour purposes. To run this System, Software and Hardware Requirements are necessary. Requirements which are needed are given below briefly</a:t>
            </a:r>
            <a:r>
              <a:rPr lang="en-US" sz="2600" dirty="0" smtClean="0">
                <a:solidFill>
                  <a:schemeClr val="bg1"/>
                </a:solidFill>
                <a:latin typeface="Times New Roman" panose="02020603050405020304" pitchFamily="18" charset="0"/>
                <a:cs typeface="Times New Roman" panose="02020603050405020304" pitchFamily="18" charset="0"/>
              </a:rPr>
              <a:t>.</a:t>
            </a:r>
            <a:endParaRPr lang="en-IN" sz="2600" dirty="0">
              <a:solidFill>
                <a:schemeClr val="bg1"/>
              </a:solidFill>
              <a:latin typeface="Times New Roman" panose="02020603050405020304" pitchFamily="18" charset="0"/>
              <a:cs typeface="Times New Roman" panose="02020603050405020304" pitchFamily="18" charset="0"/>
            </a:endParaRPr>
          </a:p>
          <a:p>
            <a:pPr marL="0" indent="0">
              <a:buNone/>
            </a:pPr>
            <a:r>
              <a:rPr lang="en-US" sz="2600" b="1" dirty="0">
                <a:solidFill>
                  <a:schemeClr val="bg1"/>
                </a:solidFill>
                <a:latin typeface="Times New Roman" panose="02020603050405020304" pitchFamily="18" charset="0"/>
                <a:cs typeface="Times New Roman" panose="02020603050405020304" pitchFamily="18" charset="0"/>
              </a:rPr>
              <a:t>Hardware Requirements:</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Processor At least 2.0 GHZ</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RAM-At least 2GB</a:t>
            </a:r>
            <a:endParaRPr lang="en-IN" sz="2600" dirty="0">
              <a:solidFill>
                <a:schemeClr val="bg1"/>
              </a:solidFill>
              <a:latin typeface="Times New Roman" panose="02020603050405020304" pitchFamily="18" charset="0"/>
              <a:cs typeface="Times New Roman" panose="02020603050405020304" pitchFamily="18" charset="0"/>
            </a:endParaRPr>
          </a:p>
          <a:p>
            <a:pPr marL="0" indent="0">
              <a:buNone/>
            </a:pPr>
            <a:r>
              <a:rPr lang="en-US" sz="2600" b="1" dirty="0">
                <a:solidFill>
                  <a:schemeClr val="bg1"/>
                </a:solidFill>
                <a:latin typeface="Times New Roman" panose="02020603050405020304" pitchFamily="18" charset="0"/>
                <a:cs typeface="Times New Roman" panose="02020603050405020304" pitchFamily="18" charset="0"/>
              </a:rPr>
              <a:t> </a:t>
            </a:r>
            <a:r>
              <a:rPr lang="en-US" sz="2600" b="1" dirty="0" smtClean="0">
                <a:solidFill>
                  <a:schemeClr val="bg1"/>
                </a:solidFill>
                <a:latin typeface="Times New Roman" panose="02020603050405020304" pitchFamily="18" charset="0"/>
                <a:cs typeface="Times New Roman" panose="02020603050405020304" pitchFamily="18" charset="0"/>
              </a:rPr>
              <a:t> </a:t>
            </a:r>
            <a:r>
              <a:rPr lang="en-US" sz="2600" b="1" dirty="0">
                <a:solidFill>
                  <a:schemeClr val="bg1"/>
                </a:solidFill>
                <a:latin typeface="Times New Roman" panose="02020603050405020304" pitchFamily="18" charset="0"/>
                <a:cs typeface="Times New Roman" panose="02020603050405020304" pitchFamily="18" charset="0"/>
              </a:rPr>
              <a:t>Software Requirements:</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Operating System Windows.</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Runtime Environment Net Framework 4.5</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Frond End PHP, HTML, CSS, JavaScript, Ajax.</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Back End MySQL</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Editor Tools Atom, Notepad++</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Other Graphics Tools Adobe Photoshop</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Web Browser-Google Chrome, Firefox, or any compatible update browser</a:t>
            </a:r>
            <a:r>
              <a:rPr lang="en-US" sz="2600" dirty="0" smtClean="0">
                <a:solidFill>
                  <a:schemeClr val="bg1"/>
                </a:solidFill>
                <a:latin typeface="Times New Roman" panose="02020603050405020304" pitchFamily="18" charset="0"/>
                <a:cs typeface="Times New Roman" panose="02020603050405020304" pitchFamily="18" charset="0"/>
              </a:rPr>
              <a:t>.</a:t>
            </a:r>
            <a:endParaRPr lang="en-IN" sz="2600" dirty="0">
              <a:solidFill>
                <a:schemeClr val="bg1"/>
              </a:solidFill>
              <a:latin typeface="Times New Roman" panose="02020603050405020304" pitchFamily="18" charset="0"/>
              <a:cs typeface="Times New Roman" panose="02020603050405020304" pitchFamily="18" charset="0"/>
            </a:endParaRPr>
          </a:p>
          <a:p>
            <a:pPr marL="0" lvl="0" indent="0">
              <a:buNone/>
            </a:pPr>
            <a:r>
              <a:rPr lang="en-US" sz="2600" b="1" dirty="0" smtClean="0">
                <a:solidFill>
                  <a:schemeClr val="bg1"/>
                </a:solidFill>
                <a:latin typeface="Times New Roman" panose="02020603050405020304" pitchFamily="18" charset="0"/>
                <a:cs typeface="Times New Roman" panose="02020603050405020304" pitchFamily="18" charset="0"/>
              </a:rPr>
              <a:t>   </a:t>
            </a:r>
            <a:r>
              <a:rPr lang="en-US" sz="2600" b="1" dirty="0">
                <a:solidFill>
                  <a:schemeClr val="bg1"/>
                </a:solidFill>
                <a:latin typeface="Times New Roman" panose="02020603050405020304" pitchFamily="18" charset="0"/>
                <a:cs typeface="Times New Roman" panose="02020603050405020304" pitchFamily="18" charset="0"/>
              </a:rPr>
              <a:t>Project Develop Languages:</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dirty="0">
                <a:solidFill>
                  <a:schemeClr val="bg1"/>
                </a:solidFill>
                <a:latin typeface="Times New Roman" panose="02020603050405020304" pitchFamily="18" charset="0"/>
                <a:cs typeface="Times New Roman" panose="02020603050405020304" pitchFamily="18" charset="0"/>
              </a:rPr>
              <a:t>There are two kinds of languages have used in "Tour Management System". One is Programming Language and other is Database Language. Front End, I have used PHP. JavaScript, HTML, CSS &amp; Back End, I have used MySQL Database Language in my "Tour Management System"</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b="1" dirty="0">
                <a:solidFill>
                  <a:schemeClr val="bg1"/>
                </a:solidFill>
                <a:latin typeface="Times New Roman" panose="02020603050405020304" pitchFamily="18" charset="0"/>
                <a:cs typeface="Times New Roman" panose="02020603050405020304" pitchFamily="18" charset="0"/>
              </a:rPr>
              <a:t>Programming Language &amp; Markup Language: </a:t>
            </a:r>
            <a:r>
              <a:rPr lang="en-US" sz="2600" dirty="0">
                <a:solidFill>
                  <a:schemeClr val="bg1"/>
                </a:solidFill>
                <a:latin typeface="Times New Roman" panose="02020603050405020304" pitchFamily="18" charset="0"/>
                <a:cs typeface="Times New Roman" panose="02020603050405020304" pitchFamily="18" charset="0"/>
              </a:rPr>
              <a:t>PHP, JavaScript, HTML</a:t>
            </a:r>
            <a:endParaRPr lang="en-IN" sz="2600" dirty="0">
              <a:solidFill>
                <a:schemeClr val="bg1"/>
              </a:solidFill>
              <a:latin typeface="Times New Roman" panose="02020603050405020304" pitchFamily="18" charset="0"/>
              <a:cs typeface="Times New Roman" panose="02020603050405020304" pitchFamily="18" charset="0"/>
            </a:endParaRPr>
          </a:p>
          <a:p>
            <a:pPr lvl="0"/>
            <a:r>
              <a:rPr lang="en-US" sz="2600" b="1" dirty="0">
                <a:solidFill>
                  <a:schemeClr val="bg1"/>
                </a:solidFill>
                <a:latin typeface="Times New Roman" panose="02020603050405020304" pitchFamily="18" charset="0"/>
                <a:cs typeface="Times New Roman" panose="02020603050405020304" pitchFamily="18" charset="0"/>
              </a:rPr>
              <a:t>Color Script Language: </a:t>
            </a:r>
            <a:r>
              <a:rPr lang="en-US" sz="2600" dirty="0">
                <a:solidFill>
                  <a:schemeClr val="bg1"/>
                </a:solidFill>
                <a:latin typeface="Times New Roman" panose="02020603050405020304" pitchFamily="18" charset="0"/>
                <a:cs typeface="Times New Roman" panose="02020603050405020304" pitchFamily="18" charset="0"/>
              </a:rPr>
              <a:t>CSS</a:t>
            </a:r>
            <a:endParaRPr lang="en-IN" sz="2600" dirty="0">
              <a:solidFill>
                <a:schemeClr val="bg1"/>
              </a:solidFill>
              <a:latin typeface="Times New Roman" panose="02020603050405020304" pitchFamily="18" charset="0"/>
              <a:cs typeface="Times New Roman" panose="02020603050405020304" pitchFamily="18" charset="0"/>
            </a:endParaRPr>
          </a:p>
          <a:p>
            <a:pPr marL="0" indent="0">
              <a:buNone/>
            </a:pPr>
            <a:endParaRPr lang="en-IN" sz="17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97429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0"/>
            <a:ext cx="9404723" cy="903767"/>
          </a:xfrm>
        </p:spPr>
        <p:txBody>
          <a:bodyPr/>
          <a:lstStyle/>
          <a:p>
            <a:pPr algn="ctr"/>
            <a:r>
              <a:rPr lang="en-US" sz="2800" dirty="0">
                <a:solidFill>
                  <a:schemeClr val="bg1"/>
                </a:solidFill>
                <a:latin typeface="Algerian" panose="04020705040A02060702" pitchFamily="82" charset="0"/>
              </a:rPr>
              <a:t>TOURISM MANAGEMENT SYSTEM</a:t>
            </a:r>
            <a:endParaRPr lang="en-IN" sz="2800" dirty="0"/>
          </a:p>
        </p:txBody>
      </p:sp>
      <p:sp>
        <p:nvSpPr>
          <p:cNvPr id="3" name="Content Placeholder 2"/>
          <p:cNvSpPr>
            <a:spLocks noGrp="1"/>
          </p:cNvSpPr>
          <p:nvPr>
            <p:ph idx="1"/>
          </p:nvPr>
        </p:nvSpPr>
        <p:spPr>
          <a:xfrm>
            <a:off x="0" y="903767"/>
            <a:ext cx="12191999" cy="5954233"/>
          </a:xfrm>
        </p:spPr>
        <p:txBody>
          <a:bodyPr>
            <a:normAutofit/>
          </a:bodyPr>
          <a:lstStyle/>
          <a:p>
            <a:pPr marL="0" indent="0">
              <a:buNone/>
            </a:pPr>
            <a:r>
              <a:rPr lang="en-US" sz="2800" u="sng" dirty="0" smtClean="0">
                <a:solidFill>
                  <a:schemeClr val="bg1"/>
                </a:solidFill>
                <a:latin typeface="Algerian" panose="04020705040A02060702" pitchFamily="82" charset="0"/>
              </a:rPr>
              <a:t>RESULT AND DISCUSSION:-</a:t>
            </a:r>
            <a:endParaRPr lang="en-US" u="sng" dirty="0" smtClean="0">
              <a:solidFill>
                <a:schemeClr val="bg1"/>
              </a:solidFill>
              <a:latin typeface="Times New Roman" panose="02020603050405020304" pitchFamily="18" charset="0"/>
              <a:cs typeface="Times New Roman" panose="02020603050405020304" pitchFamily="18" charset="0"/>
            </a:endParaRPr>
          </a:p>
          <a:p>
            <a:r>
              <a:rPr lang="en-GB" sz="1600" dirty="0" smtClean="0">
                <a:solidFill>
                  <a:schemeClr val="bg1"/>
                </a:solidFill>
                <a:latin typeface="Times New Roman" panose="02020603050405020304" pitchFamily="18" charset="0"/>
                <a:cs typeface="Times New Roman" panose="02020603050405020304" pitchFamily="18" charset="0"/>
              </a:rPr>
              <a:t> </a:t>
            </a:r>
            <a:r>
              <a:rPr lang="en-US" sz="1600" dirty="0" smtClean="0">
                <a:solidFill>
                  <a:schemeClr val="bg1"/>
                </a:solidFill>
                <a:latin typeface="Times New Roman" panose="02020603050405020304" pitchFamily="18" charset="0"/>
                <a:cs typeface="Times New Roman" panose="02020603050405020304" pitchFamily="18" charset="0"/>
              </a:rPr>
              <a:t>lo</a:t>
            </a:r>
            <a:r>
              <a:rPr lang="en-US" sz="2100" b="1" dirty="0" smtClean="0">
                <a:solidFill>
                  <a:schemeClr val="bg1"/>
                </a:solidFill>
                <a:latin typeface="Times New Roman" panose="02020603050405020304" pitchFamily="18" charset="0"/>
                <a:cs typeface="Times New Roman" panose="02020603050405020304" pitchFamily="18" charset="0"/>
              </a:rPr>
              <a:t>gin page:</a:t>
            </a:r>
          </a:p>
          <a:p>
            <a:pPr marL="0" indent="0">
              <a:buNone/>
            </a:pPr>
            <a:r>
              <a:rPr lang="en-US" sz="1600" dirty="0">
                <a:solidFill>
                  <a:schemeClr val="bg1"/>
                </a:solidFill>
                <a:latin typeface="Times New Roman" panose="02020603050405020304" pitchFamily="18" charset="0"/>
                <a:cs typeface="Times New Roman" panose="02020603050405020304" pitchFamily="18" charset="0"/>
              </a:rPr>
              <a:t> </a:t>
            </a:r>
            <a:r>
              <a:rPr lang="en-US" sz="1600" dirty="0" smtClean="0">
                <a:solidFill>
                  <a:schemeClr val="bg1"/>
                </a:solidFill>
                <a:latin typeface="Times New Roman" panose="02020603050405020304" pitchFamily="18" charset="0"/>
                <a:cs typeface="Times New Roman" panose="02020603050405020304" pitchFamily="18" charset="0"/>
              </a:rPr>
              <a:t>   </a:t>
            </a:r>
            <a:endParaRPr lang="en-IN" sz="1600" dirty="0">
              <a:solidFill>
                <a:schemeClr val="bg1"/>
              </a:solidFill>
              <a:latin typeface="Times New Roman" panose="02020603050405020304" pitchFamily="18" charset="0"/>
              <a:cs typeface="Times New Roman" panose="02020603050405020304" pitchFamily="18" charset="0"/>
            </a:endParaRPr>
          </a:p>
          <a:p>
            <a:pPr marL="0" indent="0">
              <a:buNone/>
            </a:pPr>
            <a:endParaRPr lang="en-IN" sz="2800" u="sng" dirty="0">
              <a:solidFill>
                <a:schemeClr val="bg1"/>
              </a:solidFill>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3230245" y="1941922"/>
            <a:ext cx="5731510" cy="4250280"/>
          </a:xfrm>
          <a:prstGeom prst="rect">
            <a:avLst/>
          </a:prstGeom>
        </p:spPr>
      </p:pic>
    </p:spTree>
    <p:extLst>
      <p:ext uri="{BB962C8B-B14F-4D97-AF65-F5344CB8AC3E}">
        <p14:creationId xmlns:p14="http://schemas.microsoft.com/office/powerpoint/2010/main" val="70091882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0"/>
            <a:ext cx="9404723" cy="935665"/>
          </a:xfrm>
        </p:spPr>
        <p:txBody>
          <a:bodyPr/>
          <a:lstStyle/>
          <a:p>
            <a:pPr algn="ctr"/>
            <a:r>
              <a:rPr lang="en-US" sz="2800" dirty="0">
                <a:solidFill>
                  <a:schemeClr val="bg1"/>
                </a:solidFill>
                <a:latin typeface="Algerian" panose="04020705040A02060702" pitchFamily="82" charset="0"/>
              </a:rPr>
              <a:t>TOURISM MANAGEMENT SYSTEM</a:t>
            </a:r>
            <a:endParaRPr lang="en-IN" sz="2800" dirty="0"/>
          </a:p>
        </p:txBody>
      </p:sp>
      <p:sp>
        <p:nvSpPr>
          <p:cNvPr id="3" name="Content Placeholder 2"/>
          <p:cNvSpPr>
            <a:spLocks noGrp="1"/>
          </p:cNvSpPr>
          <p:nvPr>
            <p:ph idx="1"/>
          </p:nvPr>
        </p:nvSpPr>
        <p:spPr>
          <a:xfrm>
            <a:off x="0" y="935665"/>
            <a:ext cx="12192000" cy="5922335"/>
          </a:xfrm>
        </p:spPr>
        <p:txBody>
          <a:bodyPr/>
          <a:lstStyle/>
          <a:p>
            <a:pPr marL="0" indent="0">
              <a:buNone/>
            </a:pPr>
            <a:r>
              <a:rPr lang="en-US" sz="2800" u="sng" dirty="0">
                <a:solidFill>
                  <a:schemeClr val="bg1"/>
                </a:solidFill>
                <a:latin typeface="Algerian" panose="04020705040A02060702" pitchFamily="82" charset="0"/>
              </a:rPr>
              <a:t>RESULT AND DISCUSSION</a:t>
            </a:r>
            <a:r>
              <a:rPr lang="en-US" sz="2800" u="sng" dirty="0" smtClean="0">
                <a:solidFill>
                  <a:schemeClr val="bg1"/>
                </a:solidFill>
                <a:latin typeface="Algerian" panose="04020705040A02060702" pitchFamily="82" charset="0"/>
              </a:rPr>
              <a:t>:-</a:t>
            </a:r>
          </a:p>
          <a:p>
            <a:pPr marL="0" indent="0">
              <a:buNone/>
            </a:pPr>
            <a:r>
              <a:rPr lang="en-US" dirty="0" smtClean="0">
                <a:solidFill>
                  <a:schemeClr val="bg1"/>
                </a:solidFill>
                <a:latin typeface="Times New Roman" panose="02020603050405020304" pitchFamily="18" charset="0"/>
                <a:cs typeface="Times New Roman" panose="02020603050405020304" pitchFamily="18" charset="0"/>
              </a:rPr>
              <a:t>Front page of the system:                                                                                       Popular destination:</a:t>
            </a:r>
          </a:p>
          <a:p>
            <a:pPr marL="0" indent="0">
              <a:buNone/>
            </a:pPr>
            <a:r>
              <a:rPr lang="en-US" dirty="0">
                <a:solidFill>
                  <a:schemeClr val="bg1"/>
                </a:solidFill>
                <a:latin typeface="Times New Roman" panose="02020603050405020304" pitchFamily="18" charset="0"/>
                <a:cs typeface="Times New Roman" panose="02020603050405020304" pitchFamily="18" charset="0"/>
              </a:rPr>
              <a:t> </a:t>
            </a:r>
            <a:r>
              <a:rPr lang="en-US" dirty="0" smtClean="0">
                <a:solidFill>
                  <a:schemeClr val="bg1"/>
                </a:solidFill>
                <a:latin typeface="Times New Roman" panose="02020603050405020304" pitchFamily="18" charset="0"/>
                <a:cs typeface="Times New Roman" panose="02020603050405020304" pitchFamily="18" charset="0"/>
              </a:rPr>
              <a:t>  </a:t>
            </a:r>
          </a:p>
        </p:txBody>
      </p:sp>
      <p:pic>
        <p:nvPicPr>
          <p:cNvPr id="5" name="Picture 4"/>
          <p:cNvPicPr/>
          <p:nvPr/>
        </p:nvPicPr>
        <p:blipFill>
          <a:blip r:embed="rId2"/>
          <a:stretch>
            <a:fillRect/>
          </a:stretch>
        </p:blipFill>
        <p:spPr>
          <a:xfrm>
            <a:off x="165656" y="2124697"/>
            <a:ext cx="5358451" cy="3098800"/>
          </a:xfrm>
          <a:prstGeom prst="rect">
            <a:avLst/>
          </a:prstGeom>
        </p:spPr>
      </p:pic>
      <p:pic>
        <p:nvPicPr>
          <p:cNvPr id="6" name="Picture 5"/>
          <p:cNvPicPr/>
          <p:nvPr/>
        </p:nvPicPr>
        <p:blipFill>
          <a:blip r:embed="rId3"/>
          <a:stretch>
            <a:fillRect/>
          </a:stretch>
        </p:blipFill>
        <p:spPr>
          <a:xfrm>
            <a:off x="6300896" y="2124697"/>
            <a:ext cx="5604510" cy="3004185"/>
          </a:xfrm>
          <a:prstGeom prst="rect">
            <a:avLst/>
          </a:prstGeom>
        </p:spPr>
      </p:pic>
    </p:spTree>
    <p:extLst>
      <p:ext uri="{BB962C8B-B14F-4D97-AF65-F5344CB8AC3E}">
        <p14:creationId xmlns:p14="http://schemas.microsoft.com/office/powerpoint/2010/main" val="16702250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0"/>
            <a:ext cx="9404723" cy="1282890"/>
          </a:xfrm>
        </p:spPr>
        <p:txBody>
          <a:bodyPr/>
          <a:lstStyle/>
          <a:p>
            <a:pPr algn="ctr"/>
            <a:r>
              <a:rPr lang="en-US" sz="4400" dirty="0">
                <a:solidFill>
                  <a:schemeClr val="bg1"/>
                </a:solidFill>
                <a:latin typeface="Algerian" panose="04020705040A02060702" pitchFamily="82" charset="0"/>
              </a:rPr>
              <a:t>TOURISM MANAGEMENT SYSTEM</a:t>
            </a:r>
            <a:endParaRPr lang="en-IN" sz="2800" dirty="0"/>
          </a:p>
        </p:txBody>
      </p:sp>
      <p:sp>
        <p:nvSpPr>
          <p:cNvPr id="3" name="Content Placeholder 2"/>
          <p:cNvSpPr>
            <a:spLocks noGrp="1"/>
          </p:cNvSpPr>
          <p:nvPr>
            <p:ph idx="1"/>
          </p:nvPr>
        </p:nvSpPr>
        <p:spPr>
          <a:xfrm>
            <a:off x="0" y="1116419"/>
            <a:ext cx="12192000" cy="5741581"/>
          </a:xfrm>
        </p:spPr>
        <p:txBody>
          <a:bodyPr>
            <a:normAutofit/>
          </a:bodyPr>
          <a:lstStyle/>
          <a:p>
            <a:pPr marL="0" indent="0">
              <a:buNone/>
            </a:pPr>
            <a:r>
              <a:rPr lang="en-US" sz="2800" u="sng" dirty="0">
                <a:solidFill>
                  <a:schemeClr val="bg1"/>
                </a:solidFill>
                <a:latin typeface="Algerian" panose="04020705040A02060702" pitchFamily="82" charset="0"/>
              </a:rPr>
              <a:t>RESULT AND DISCUSSION</a:t>
            </a:r>
            <a:r>
              <a:rPr lang="en-US" sz="2800" u="sng" dirty="0" smtClean="0">
                <a:solidFill>
                  <a:schemeClr val="bg1"/>
                </a:solidFill>
                <a:latin typeface="Algerian" panose="04020705040A02060702" pitchFamily="82" charset="0"/>
              </a:rPr>
              <a:t>:-</a:t>
            </a:r>
          </a:p>
          <a:p>
            <a:pPr marL="0" indent="0">
              <a:buNone/>
            </a:pPr>
            <a:r>
              <a:rPr lang="en-US" sz="2300" b="1" dirty="0" smtClean="0">
                <a:solidFill>
                  <a:schemeClr val="bg1"/>
                </a:solidFill>
                <a:latin typeface="Times New Roman" panose="02020603050405020304" pitchFamily="18" charset="0"/>
                <a:cs typeface="Times New Roman" panose="02020603050405020304" pitchFamily="18" charset="0"/>
              </a:rPr>
              <a:t>Booking of tour:                                                                                   Tour booking Form:</a:t>
            </a:r>
            <a:endParaRPr lang="en-US" sz="2300" b="1" dirty="0">
              <a:solidFill>
                <a:schemeClr val="bg1"/>
              </a:solidFill>
              <a:latin typeface="Times New Roman" panose="02020603050405020304" pitchFamily="18" charset="0"/>
              <a:cs typeface="Times New Roman" panose="02020603050405020304" pitchFamily="18" charset="0"/>
            </a:endParaRPr>
          </a:p>
        </p:txBody>
      </p:sp>
      <p:pic>
        <p:nvPicPr>
          <p:cNvPr id="8" name="Picture 7"/>
          <p:cNvPicPr/>
          <p:nvPr/>
        </p:nvPicPr>
        <p:blipFill>
          <a:blip r:embed="rId2"/>
          <a:stretch>
            <a:fillRect/>
          </a:stretch>
        </p:blipFill>
        <p:spPr>
          <a:xfrm>
            <a:off x="251375" y="2561396"/>
            <a:ext cx="5244452" cy="2564765"/>
          </a:xfrm>
          <a:prstGeom prst="rect">
            <a:avLst/>
          </a:prstGeom>
        </p:spPr>
      </p:pic>
      <p:pic>
        <p:nvPicPr>
          <p:cNvPr id="9" name="Picture 8"/>
          <p:cNvPicPr/>
          <p:nvPr/>
        </p:nvPicPr>
        <p:blipFill>
          <a:blip r:embed="rId3"/>
          <a:stretch>
            <a:fillRect/>
          </a:stretch>
        </p:blipFill>
        <p:spPr>
          <a:xfrm>
            <a:off x="6249971" y="2055043"/>
            <a:ext cx="5388996" cy="4175037"/>
          </a:xfrm>
          <a:prstGeom prst="rect">
            <a:avLst/>
          </a:prstGeom>
        </p:spPr>
      </p:pic>
    </p:spTree>
    <p:extLst>
      <p:ext uri="{BB962C8B-B14F-4D97-AF65-F5344CB8AC3E}">
        <p14:creationId xmlns:p14="http://schemas.microsoft.com/office/powerpoint/2010/main" val="23461386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0"/>
            <a:ext cx="9404723" cy="967563"/>
          </a:xfrm>
        </p:spPr>
        <p:txBody>
          <a:bodyPr/>
          <a:lstStyle/>
          <a:p>
            <a:pPr algn="ctr"/>
            <a:r>
              <a:rPr lang="en-US" sz="2800" dirty="0" smtClean="0">
                <a:solidFill>
                  <a:schemeClr val="bg1"/>
                </a:solidFill>
                <a:latin typeface="Algerian" panose="04020705040A02060702" pitchFamily="82" charset="0"/>
              </a:rPr>
              <a:t>Tourism management system</a:t>
            </a:r>
            <a:endParaRPr lang="en-IN" sz="2800" dirty="0">
              <a:solidFill>
                <a:schemeClr val="bg1"/>
              </a:solidFill>
              <a:latin typeface="Algerian" panose="04020705040A02060702" pitchFamily="82" charset="0"/>
            </a:endParaRPr>
          </a:p>
        </p:txBody>
      </p:sp>
      <p:sp>
        <p:nvSpPr>
          <p:cNvPr id="5" name="Content Placeholder 4"/>
          <p:cNvSpPr>
            <a:spLocks noGrp="1"/>
          </p:cNvSpPr>
          <p:nvPr>
            <p:ph idx="1"/>
          </p:nvPr>
        </p:nvSpPr>
        <p:spPr>
          <a:xfrm>
            <a:off x="0" y="967564"/>
            <a:ext cx="12192000" cy="5816008"/>
          </a:xfrm>
        </p:spPr>
        <p:txBody>
          <a:bodyPr/>
          <a:lstStyle/>
          <a:p>
            <a:pPr marL="0" indent="0">
              <a:buNone/>
            </a:pPr>
            <a:r>
              <a:rPr lang="en-US" sz="2300" b="1" dirty="0" smtClean="0">
                <a:solidFill>
                  <a:schemeClr val="bg1"/>
                </a:solidFill>
                <a:latin typeface="Times New Roman" panose="02020603050405020304" pitchFamily="18" charset="0"/>
                <a:cs typeface="Times New Roman" panose="02020603050405020304" pitchFamily="18" charset="0"/>
              </a:rPr>
              <a:t>Feedback form:</a:t>
            </a:r>
          </a:p>
          <a:p>
            <a:pPr marL="0" indent="0">
              <a:buNone/>
            </a:pPr>
            <a:endParaRPr lang="en-US" dirty="0" smtClean="0">
              <a:solidFill>
                <a:schemeClr val="bg1"/>
              </a:solidFill>
              <a:latin typeface="Times New Roman" panose="02020603050405020304" pitchFamily="18" charset="0"/>
              <a:cs typeface="Times New Roman" panose="02020603050405020304" pitchFamily="18" charset="0"/>
            </a:endParaRPr>
          </a:p>
        </p:txBody>
      </p:sp>
      <p:pic>
        <p:nvPicPr>
          <p:cNvPr id="8" name="Picture 7"/>
          <p:cNvPicPr/>
          <p:nvPr/>
        </p:nvPicPr>
        <p:blipFill>
          <a:blip r:embed="rId2"/>
          <a:stretch>
            <a:fillRect/>
          </a:stretch>
        </p:blipFill>
        <p:spPr>
          <a:xfrm>
            <a:off x="3230245" y="1497330"/>
            <a:ext cx="5731510" cy="3863340"/>
          </a:xfrm>
          <a:prstGeom prst="rect">
            <a:avLst/>
          </a:prstGeom>
        </p:spPr>
      </p:pic>
    </p:spTree>
    <p:extLst>
      <p:ext uri="{BB962C8B-B14F-4D97-AF65-F5344CB8AC3E}">
        <p14:creationId xmlns:p14="http://schemas.microsoft.com/office/powerpoint/2010/main" val="21459165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930</TotalTime>
  <Words>1152</Words>
  <Application>Microsoft Office PowerPoint</Application>
  <PresentationFormat>Widescreen</PresentationFormat>
  <Paragraphs>91</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Algerian</vt:lpstr>
      <vt:lpstr>Arial</vt:lpstr>
      <vt:lpstr>Artifakt Element Book</vt:lpstr>
      <vt:lpstr>Bahnschrift SemiBold</vt:lpstr>
      <vt:lpstr>Century Gothic</vt:lpstr>
      <vt:lpstr>Times New Roman</vt:lpstr>
      <vt:lpstr>Wingdings</vt:lpstr>
      <vt:lpstr>Wingdings 3</vt:lpstr>
      <vt:lpstr>Ion</vt:lpstr>
      <vt:lpstr>PowerPoint Presentation</vt:lpstr>
      <vt:lpstr>                             TOURISM MANAGEMENT SYSTEM</vt:lpstr>
      <vt:lpstr>TOURISM MANAGEMENT SYSTEM</vt:lpstr>
      <vt:lpstr> TOURISM MANAGEMENT SYSTEM</vt:lpstr>
      <vt:lpstr>TOURISM MANAGEMENT SYSTEM</vt:lpstr>
      <vt:lpstr>TOURISM MANAGEMENT SYSTEM</vt:lpstr>
      <vt:lpstr>TOURISM MANAGEMENT SYSTEM</vt:lpstr>
      <vt:lpstr>TOURISM MANAGEMENT SYSTEM</vt:lpstr>
      <vt:lpstr>Tourism management system</vt:lpstr>
      <vt:lpstr>     TOURISM MANAGEMENT SYSTEM</vt:lpstr>
      <vt:lpstr>     TOURISM MANAGEMENT SYSTEM</vt:lpstr>
      <vt:lpstr>       TOURISM MANAGEMET SYSTEM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49</cp:revision>
  <dcterms:created xsi:type="dcterms:W3CDTF">2023-01-24T08:05:41Z</dcterms:created>
  <dcterms:modified xsi:type="dcterms:W3CDTF">2024-05-14T03:36:23Z</dcterms:modified>
</cp:coreProperties>
</file>

<file path=docProps/thumbnail.jpeg>
</file>